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72" r:id="rId8"/>
    <p:sldId id="263" r:id="rId9"/>
    <p:sldId id="271" r:id="rId10"/>
    <p:sldId id="268" r:id="rId11"/>
    <p:sldId id="265" r:id="rId12"/>
    <p:sldId id="264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3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FAFD0-ED57-4926-8FE4-854853B3EE77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1D57-5390-4CC2-8302-37B2A2EC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62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51D57-5390-4CC2-8302-37B2A2EC68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56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1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25800"/>
            <a:ext cx="8534400" cy="1346200"/>
          </a:xfrm>
        </p:spPr>
        <p:txBody>
          <a:bodyPr>
            <a:normAutofit/>
          </a:bodyPr>
          <a:lstStyle>
            <a:lvl1pPr marL="0" indent="0" algn="l">
              <a:buNone/>
              <a:defRPr sz="33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0" y="601027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200" y="6010275"/>
            <a:ext cx="609600" cy="365125"/>
          </a:xfrm>
        </p:spPr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010275"/>
            <a:ext cx="1422400" cy="365125"/>
          </a:xfrm>
        </p:spPr>
        <p:txBody>
          <a:bodyPr/>
          <a:lstStyle/>
          <a:p>
            <a:fld id="{839427C3-1F4D-4DEF-9A2C-8D231E931ABA}" type="datetime1">
              <a:rPr lang="en-US" smtClean="0"/>
              <a:t>01-Nov-18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4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B136C5-FB72-4CE5-BF04-AABFB1909571}" type="datetime1">
              <a:rPr lang="en-US" smtClean="0"/>
              <a:t>01-Nov-18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8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70060A-7A10-4D40-8CAC-5B7E343E3AB3}" type="datetime1">
              <a:rPr lang="en-US" smtClean="0"/>
              <a:t>01-Nov-18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25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33498-8041-400E-800F-516D91FDB029}" type="datetime1">
              <a:rPr lang="en-US" smtClean="0"/>
              <a:t>01-Nov-18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27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5A2D-E65B-47A3-AFD0-9F78F8FC1349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47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7CB08-D5A2-4CE9-9FCA-1FAB15AE9012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2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4775200"/>
          </a:xfrm>
        </p:spPr>
        <p:txBody>
          <a:bodyPr/>
          <a:lstStyle>
            <a:lvl1pPr>
              <a:defRPr sz="2800">
                <a:solidFill>
                  <a:srgbClr val="4F5153"/>
                </a:solidFill>
              </a:defRPr>
            </a:lvl1pPr>
            <a:lvl2pPr>
              <a:defRPr sz="2600">
                <a:solidFill>
                  <a:schemeClr val="accent1"/>
                </a:solidFill>
              </a:defRPr>
            </a:lvl2pPr>
            <a:lvl3pPr>
              <a:defRPr sz="2000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2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op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27" y="4851400"/>
            <a:ext cx="10972800" cy="1158875"/>
          </a:xfrm>
        </p:spPr>
        <p:txBody>
          <a:bodyPr/>
          <a:lstStyle>
            <a:lvl1pPr>
              <a:defRPr sz="2667">
                <a:solidFill>
                  <a:srgbClr val="4F5153"/>
                </a:solidFill>
              </a:defRPr>
            </a:lvl1pPr>
            <a:lvl2pPr>
              <a:defRPr sz="2267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73B5-447A-4543-A5A9-FD832F5FFC0B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2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ight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28" y="1193800"/>
            <a:ext cx="4895273" cy="4816475"/>
          </a:xfrm>
        </p:spPr>
        <p:txBody>
          <a:bodyPr/>
          <a:lstStyle>
            <a:lvl1pPr>
              <a:defRPr sz="2667">
                <a:solidFill>
                  <a:srgbClr val="4F5153"/>
                </a:solidFill>
              </a:defRPr>
            </a:lvl1pPr>
            <a:lvl2pPr>
              <a:defRPr sz="2267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EBB5-B5C0-4F1E-B124-8AA4633AB5E6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Font typeface="+mj-lt"/>
              <a:buAutoNum type="arabicPeriod"/>
              <a:defRPr sz="1867">
                <a:solidFill>
                  <a:srgbClr val="4F5153"/>
                </a:solidFill>
              </a:defRPr>
            </a:lvl1pPr>
            <a:lvl2pPr>
              <a:defRPr sz="3200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FD73-E302-4ECB-93AF-FE93F629565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8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EFD76A-B396-4E38-8A0B-009D6D94E8A4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8978"/>
            <a:ext cx="5384800" cy="4658423"/>
          </a:xfrm>
        </p:spPr>
        <p:txBody>
          <a:bodyPr/>
          <a:lstStyle>
            <a:lvl1pPr>
              <a:defRPr sz="2667"/>
            </a:lvl1pPr>
            <a:lvl2pPr>
              <a:defRPr sz="2267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93800"/>
            <a:ext cx="5384800" cy="4673600"/>
          </a:xfrm>
        </p:spPr>
        <p:txBody>
          <a:bodyPr/>
          <a:lstStyle>
            <a:lvl1pPr>
              <a:defRPr sz="2667"/>
            </a:lvl1pPr>
            <a:lvl2pPr>
              <a:defRPr sz="2267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997B77-FB72-411B-BE33-EC39CF8D42E6}" type="datetime1">
              <a:rPr lang="en-US" smtClean="0"/>
              <a:t>01-Nov-18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35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92200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64475"/>
            <a:ext cx="5386917" cy="4204525"/>
          </a:xfrm>
        </p:spPr>
        <p:txBody>
          <a:bodyPr/>
          <a:lstStyle>
            <a:lvl1pPr>
              <a:defRPr sz="2667"/>
            </a:lvl1pPr>
            <a:lvl2pPr>
              <a:defRPr sz="22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11166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1795049"/>
            <a:ext cx="5389033" cy="4173951"/>
          </a:xfrm>
        </p:spPr>
        <p:txBody>
          <a:bodyPr/>
          <a:lstStyle>
            <a:lvl1pPr>
              <a:defRPr sz="2667"/>
            </a:lvl1pPr>
            <a:lvl2pPr>
              <a:defRPr sz="22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9C73B9-EA1F-417A-868A-C9FD146C6C44}" type="datetime1">
              <a:rPr lang="en-US" smtClean="0"/>
              <a:t>01-Nov-18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6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76A97C-51D3-4D1F-B59D-A39CE8470CF4}" type="datetime1">
              <a:rPr lang="en-US" smtClean="0"/>
              <a:t>01-Nov-18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2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93801"/>
            <a:ext cx="10972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010275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71520-325C-4A20-860D-98BE375FE2B6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0" y="601027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0102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03506-58EC-404B-8653-E6A95D711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4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rgbClr val="007E7B"/>
          </a:solidFill>
          <a:latin typeface="Myriad Pro Light" pitchFamily="34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04" y="2786062"/>
            <a:ext cx="11325225" cy="1285876"/>
          </a:xfrm>
        </p:spPr>
        <p:txBody>
          <a:bodyPr>
            <a:normAutofit/>
          </a:bodyPr>
          <a:lstStyle/>
          <a:p>
            <a:pPr algn="ctr"/>
            <a:r>
              <a:rPr lang="en-US" sz="4000" err="1"/>
              <a:t>Báo</a:t>
            </a:r>
            <a:r>
              <a:rPr lang="en-US" sz="4000"/>
              <a:t> </a:t>
            </a:r>
            <a:r>
              <a:rPr lang="en-US" sz="4000" err="1"/>
              <a:t>cáo</a:t>
            </a:r>
            <a:r>
              <a:rPr lang="en-US" sz="4000"/>
              <a:t> </a:t>
            </a:r>
            <a:r>
              <a:rPr lang="en-US" sz="4000" err="1"/>
              <a:t>tháng</a:t>
            </a:r>
            <a:r>
              <a:rPr lang="en-US" sz="4000"/>
              <a:t> 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6816" y="4071938"/>
            <a:ext cx="9144000" cy="618309"/>
          </a:xfrm>
        </p:spPr>
        <p:txBody>
          <a:bodyPr>
            <a:normAutofit/>
          </a:bodyPr>
          <a:lstStyle/>
          <a:p>
            <a:pPr algn="ctr"/>
            <a:r>
              <a:rPr lang="en-US" sz="1800" err="1">
                <a:solidFill>
                  <a:schemeClr val="tx1"/>
                </a:solidFill>
              </a:rPr>
              <a:t>anhnhv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832FB-7F16-4854-96AB-B5577E82ED97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5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A838-6FB4-4194-B8BF-9FA175EC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3. Ứng dụng Dash plotly cho Movie Recommendation System</a:t>
            </a:r>
            <a:endParaRPr lang="en-US" b="1"/>
          </a:p>
        </p:txBody>
      </p:sp>
      <p:pic>
        <p:nvPicPr>
          <p:cNvPr id="7" name="Content Placeholder 6" descr="A close up of a map&#10;&#10;Description generated with high confidence">
            <a:extLst>
              <a:ext uri="{FF2B5EF4-FFF2-40B4-BE49-F238E27FC236}">
                <a16:creationId xmlns:a16="http://schemas.microsoft.com/office/drawing/2014/main" id="{25C253CA-A483-408A-8BE4-7BD91B01B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7" y="1193800"/>
            <a:ext cx="10760825" cy="4775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58E0-95F6-4BF1-B8D0-7B94EDFE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F0158-7436-4EC3-B3BE-54BDCADC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A838-6FB4-4194-B8BF-9FA175EC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3. Ứng dụng Dash plotly cho Movie Recommendation System</a:t>
            </a: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58E0-95F6-4BF1-B8D0-7B94EDFE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F0158-7436-4EC3-B3BE-54BDCADC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11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7254732-C5AB-4347-B111-BCCE0A567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586030"/>
            <a:ext cx="10972800" cy="39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A838-6FB4-4194-B8BF-9FA175EC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3. Ứng dụng Dash plotly cho Movie Recommendation System</a:t>
            </a: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58E0-95F6-4BF1-B8D0-7B94EDFE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F0158-7436-4EC3-B3BE-54BDCADC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478579-0491-4B31-8F2A-151FA3923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98949"/>
            <a:ext cx="10972800" cy="3964902"/>
          </a:xfrm>
        </p:spPr>
      </p:pic>
    </p:spTree>
    <p:extLst>
      <p:ext uri="{BB962C8B-B14F-4D97-AF65-F5344CB8AC3E}">
        <p14:creationId xmlns:p14="http://schemas.microsoft.com/office/powerpoint/2010/main" val="3714760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A838-6FB4-4194-B8BF-9FA175EC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4. H</a:t>
            </a:r>
            <a:r>
              <a:rPr lang="vi-VN" sz="3600" b="1"/>
              <a:t>ư</a:t>
            </a:r>
            <a:r>
              <a:rPr lang="en-US" sz="3600" b="1"/>
              <a:t>ớng phát triển</a:t>
            </a: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58E0-95F6-4BF1-B8D0-7B94EDFE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F0158-7436-4EC3-B3BE-54BDCADC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6D174-26AA-423E-ACB3-E7F9EB879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Recommendation System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Liệt kê top các user có độ t</a:t>
            </a:r>
            <a:r>
              <a:rPr lang="vi-VN">
                <a:solidFill>
                  <a:schemeClr val="tx1"/>
                </a:solidFill>
              </a:rPr>
              <a:t>ư</a:t>
            </a:r>
            <a:r>
              <a:rPr lang="en-US">
                <a:solidFill>
                  <a:schemeClr val="tx1"/>
                </a:solidFill>
              </a:rPr>
              <a:t>ơng đồng với user cho trước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So sánh lịch sử tiêu dùng của các user t</a:t>
            </a:r>
            <a:r>
              <a:rPr lang="vi-VN">
                <a:solidFill>
                  <a:schemeClr val="tx1"/>
                </a:solidFill>
              </a:rPr>
              <a:t>ư</a:t>
            </a:r>
            <a:r>
              <a:rPr lang="en-US">
                <a:solidFill>
                  <a:schemeClr val="tx1"/>
                </a:solidFill>
              </a:rPr>
              <a:t>ơng đồng này</a:t>
            </a:r>
          </a:p>
          <a:p>
            <a:pPr marL="609585" lvl="1" indent="0">
              <a:buNone/>
            </a:pPr>
            <a:r>
              <a:rPr lang="en-US">
                <a:solidFill>
                  <a:schemeClr val="tx1"/>
                </a:solidFill>
              </a:rPr>
              <a:t>=&gt; Chỉ ra sản phẩm gợi ý là hợp lý</a:t>
            </a:r>
          </a:p>
        </p:txBody>
      </p:sp>
    </p:spTree>
    <p:extLst>
      <p:ext uri="{BB962C8B-B14F-4D97-AF65-F5344CB8AC3E}">
        <p14:creationId xmlns:p14="http://schemas.microsoft.com/office/powerpoint/2010/main" val="1235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A838-6FB4-4194-B8BF-9FA175EC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4. H</a:t>
            </a:r>
            <a:r>
              <a:rPr lang="vi-VN" sz="3600" b="1"/>
              <a:t>ư</a:t>
            </a:r>
            <a:r>
              <a:rPr lang="en-US" sz="3600" b="1"/>
              <a:t>ớng phát triển</a:t>
            </a: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58E0-95F6-4BF1-B8D0-7B94EDFE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F0158-7436-4EC3-B3BE-54BDCADC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14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3217513-538A-4386-A545-63328CB7E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173" y="1193800"/>
            <a:ext cx="7603654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9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A838-6FB4-4194-B8BF-9FA175EC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4. H</a:t>
            </a:r>
            <a:r>
              <a:rPr lang="vi-VN" sz="3600" b="1"/>
              <a:t>ư</a:t>
            </a:r>
            <a:r>
              <a:rPr lang="en-US" sz="3600" b="1"/>
              <a:t>ớng phát triển</a:t>
            </a: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58E0-95F6-4BF1-B8D0-7B94EDFE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F0158-7436-4EC3-B3BE-54BDCADC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15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4DD3BF1-B4E2-4D60-84E9-ECC4239D0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309" y="1092201"/>
            <a:ext cx="4711381" cy="514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2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Nội</a:t>
            </a:r>
            <a:r>
              <a:rPr lang="en-US" b="1"/>
              <a:t> dung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Tính toán user similarities trên Spark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Cài đặt Neiborhood-base Collaborative Filtering trên Spark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Ứng dụng Dash plotly cho Movie Recommendation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AC7-61C7-41CC-AD94-703184400137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3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B15C-E649-40E6-B93D-76BB02CB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1. Tính toán user similarities trên Spark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3BBB7-0423-4378-AD23-5F850E4B6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05691-1072-4E03-89A8-9D092C79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3</a:t>
            </a:fld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B522E85-3777-4ED5-A63D-9FD60A96DA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41570" y="1687107"/>
            <a:ext cx="9708859" cy="332398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rdd = spark.sparkContext.textFile(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"user_profiles/*.csv"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mapping to user =&gt; [feature1, feature2,...]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user_features = rdd.map(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r: r.split(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)).map(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r: 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(val)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:]]))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pair: (user1, features1),(user2, features2)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user_pairs = user_features.cartesian(user_features).filter(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r: r[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&lt; r[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(user1, user2), similarity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user_similarities = user_pairs.map(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(row[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compute_cosine_similarity(row)))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40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filter pairs have similarity = 0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user_similarities = user_similarities.filter(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row: row[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!=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78FC3-38C6-4F59-BE48-2EB205AF69A7}"/>
              </a:ext>
            </a:extLst>
          </p:cNvPr>
          <p:cNvSpPr txBox="1"/>
          <p:nvPr/>
        </p:nvSpPr>
        <p:spPr>
          <a:xfrm>
            <a:off x="914400" y="1303261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Cách 1:</a:t>
            </a:r>
          </a:p>
        </p:txBody>
      </p:sp>
    </p:spTree>
    <p:extLst>
      <p:ext uri="{BB962C8B-B14F-4D97-AF65-F5344CB8AC3E}">
        <p14:creationId xmlns:p14="http://schemas.microsoft.com/office/powerpoint/2010/main" val="75167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B15C-E649-40E6-B93D-76BB02CB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1. Tính toán user similarities trên Spark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3BBB7-0423-4378-AD23-5F850E4B6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05691-1072-4E03-89A8-9D092C79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78FC3-38C6-4F59-BE48-2EB205AF69A7}"/>
              </a:ext>
            </a:extLst>
          </p:cNvPr>
          <p:cNvSpPr txBox="1"/>
          <p:nvPr/>
        </p:nvSpPr>
        <p:spPr>
          <a:xfrm>
            <a:off x="914400" y="1303261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Cách 2: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7CD8E11-C0D0-40C8-BC01-180EAD72A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470" y="1899099"/>
            <a:ext cx="9555060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sparse_mat = load_npz(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'user_profiles/user_profiles.npz'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).tocoo()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= sparse_mat.row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sparse_mat.col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sparse_mat.data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entries = spark.sparkContext.parallelize(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[MatrixEntry(rows[i]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cols[i]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data[i])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(data))])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Convert to CoordinateMatrix =&gt; RowMatrix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 = CoordinateMatrix(entries).transpose().toRowMatrix()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Calculate exact and approximate similarities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user_similarities = mat.columnSimilarities()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22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189E-0927-4B34-9DB5-54C3F724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428325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2. Cài đặt Neiborhood-base Collaborative Filtering trên Spark</a:t>
            </a:r>
            <a:br>
              <a:rPr lang="en-US" b="1"/>
            </a:b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7BCE-5BAD-4778-B374-EFBA6672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1C747-0D17-43DF-BA4E-D9C76B02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6613DC4-4AE5-4010-A967-5209F6CCF8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599" y="1220413"/>
            <a:ext cx="9499135" cy="47089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Step 1: Find all movies rated by userX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userX =&gt; ((movieY, ratingXY), (movieA, ratingXA)) - A is movieID rated by userX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 = test.join(train)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(movieY, movieA) =&gt; (i, userX, ratingXY, ratingXA) - i is index of movieY in key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(row):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userX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((movieY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ratingXY)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(movieA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ratingXA)) = row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movieY &lt; movieA: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(movieY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movieA)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ratingXY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ratingXA)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(movieA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movieY)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ratingXY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ratingXA)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 = evaluate.map(map1)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2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Step 2: Find similarities between movieY and others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(movieY, movieA) =&gt; ((i, userX, ratingXY, ratingXA), simYA)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 = evaluate.join(moviePairSimilarities)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(userX, movieY, ratingXY) =&gt; [(ratingXA, simYA)]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(row):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(movieY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movieA)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((i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ratingXY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ratingXA)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simYA) = row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==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movieY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ratingXY)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[(ratingXA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simYA)]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movieA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ratingXY)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[(ratingXA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simYA)]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 = evaluate.map(map2)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5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189E-0927-4B34-9DB5-54C3F724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815928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2. Cài đặt Neiborhood-base Collaborative Filtering trên Spark</a:t>
            </a: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7BCE-5BAD-4778-B374-EFBA6672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1C747-0D17-43DF-BA4E-D9C76B02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6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C7A084F-4C34-456C-8B78-52026E9666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" y="1503908"/>
            <a:ext cx="10039928" cy="415498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(userX, movieY, ratingXY) =&gt; [(ratingXA, simYA), (ratingXB, simYB), ...] - A,B is movieID rated by userX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 = evaluate.reduceByKey(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b: a + b)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Step 3: Take top k movies greatest similarity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 = evaluate.mapValues(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x: x[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)[:k])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Step 4: Predict rating and calculating RMSE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(row):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rating_ori = row[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val = np.array(row[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ratings = val[: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sims = val[: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rating_pred = np.dot(ratings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sims) / (np.abs(sims).sum() 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1e-8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((rating_pred - rating_ori)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(rating_pred - rating_ori)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 = evaluate.map(predict).reduce(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b: a + b)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Calculate RMSE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RMSE = np.sqrt(evaluate / n_test)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"RMSE: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RMSE)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65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189E-0927-4B34-9DB5-54C3F724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815928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2. Cài đặt Neiborhood-base Collaborative Filtering trên Spark</a:t>
            </a: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7BCE-5BAD-4778-B374-EFBA6672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1C747-0D17-43DF-BA4E-D9C76B02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DE01D-F950-45C6-B211-9F0328142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sánh thời gian tính toán với phư</a:t>
            </a:r>
            <a:r>
              <a:rPr lang="vi-VN">
                <a:solidFill>
                  <a:schemeClr val="tx1"/>
                </a:solidFill>
              </a:rPr>
              <a:t>ơ</a:t>
            </a:r>
            <a:r>
              <a:rPr lang="en-US">
                <a:solidFill>
                  <a:schemeClr val="tx1"/>
                </a:solidFill>
              </a:rPr>
              <a:t>ng pháp cũ: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Việc tính toán mới chỉ đ</a:t>
            </a:r>
            <a:r>
              <a:rPr lang="vi-VN">
                <a:solidFill>
                  <a:schemeClr val="tx1"/>
                </a:solidFill>
              </a:rPr>
              <a:t>ư</a:t>
            </a:r>
            <a:r>
              <a:rPr lang="en-US">
                <a:solidFill>
                  <a:schemeClr val="tx1"/>
                </a:solidFill>
              </a:rPr>
              <a:t>ợc thử nghiệm trên máy local, thời gian thực hiện rất chậm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Thực hiện tính toán lại trên cluster khi đã cài đặt Spark trên hệ thống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3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A838-6FB4-4194-B8BF-9FA175EC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3. Ứng dụng Dash plotly cho Movie Recommendation System</a:t>
            </a: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58E0-95F6-4BF1-B8D0-7B94EDFE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F0158-7436-4EC3-B3BE-54BDCADC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A2563575-8A9D-411A-A641-31F8B5416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702588"/>
              </p:ext>
            </p:extLst>
          </p:nvPr>
        </p:nvGraphicFramePr>
        <p:xfrm>
          <a:off x="2183933" y="1174748"/>
          <a:ext cx="4264405" cy="2263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71">
                  <a:extLst>
                    <a:ext uri="{9D8B030D-6E8A-4147-A177-3AD203B41FA5}">
                      <a16:colId xmlns:a16="http://schemas.microsoft.com/office/drawing/2014/main" val="2575995398"/>
                    </a:ext>
                  </a:extLst>
                </a:gridCol>
                <a:gridCol w="604008">
                  <a:extLst>
                    <a:ext uri="{9D8B030D-6E8A-4147-A177-3AD203B41FA5}">
                      <a16:colId xmlns:a16="http://schemas.microsoft.com/office/drawing/2014/main" val="464019823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1273254927"/>
                    </a:ext>
                  </a:extLst>
                </a:gridCol>
                <a:gridCol w="942365">
                  <a:extLst>
                    <a:ext uri="{9D8B030D-6E8A-4147-A177-3AD203B41FA5}">
                      <a16:colId xmlns:a16="http://schemas.microsoft.com/office/drawing/2014/main" val="2180663782"/>
                    </a:ext>
                  </a:extLst>
                </a:gridCol>
                <a:gridCol w="852881">
                  <a:extLst>
                    <a:ext uri="{9D8B030D-6E8A-4147-A177-3AD203B41FA5}">
                      <a16:colId xmlns:a16="http://schemas.microsoft.com/office/drawing/2014/main" val="3594704598"/>
                    </a:ext>
                  </a:extLst>
                </a:gridCol>
              </a:tblGrid>
              <a:tr h="42915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USER ID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GENDER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OCCUPATION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 CODE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03617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technician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85711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78494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94043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498248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writer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32067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69228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technician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43537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974707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15213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149958"/>
                  </a:ext>
                </a:extLst>
              </a:tr>
            </a:tbl>
          </a:graphicData>
        </a:graphic>
      </p:graphicFrame>
      <p:graphicFrame>
        <p:nvGraphicFramePr>
          <p:cNvPr id="17" name="Content Placeholder 13">
            <a:extLst>
              <a:ext uri="{FF2B5EF4-FFF2-40B4-BE49-F238E27FC236}">
                <a16:creationId xmlns:a16="http://schemas.microsoft.com/office/drawing/2014/main" id="{D7CF8FA5-2994-4D84-AF21-969DBFDB43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850958"/>
              </p:ext>
            </p:extLst>
          </p:nvPr>
        </p:nvGraphicFramePr>
        <p:xfrm>
          <a:off x="866863" y="3775073"/>
          <a:ext cx="5581475" cy="2263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523">
                  <a:extLst>
                    <a:ext uri="{9D8B030D-6E8A-4147-A177-3AD203B41FA5}">
                      <a16:colId xmlns:a16="http://schemas.microsoft.com/office/drawing/2014/main" val="2575995398"/>
                    </a:ext>
                  </a:extLst>
                </a:gridCol>
                <a:gridCol w="1556365">
                  <a:extLst>
                    <a:ext uri="{9D8B030D-6E8A-4147-A177-3AD203B41FA5}">
                      <a16:colId xmlns:a16="http://schemas.microsoft.com/office/drawing/2014/main" val="464019823"/>
                    </a:ext>
                  </a:extLst>
                </a:gridCol>
                <a:gridCol w="1358136">
                  <a:extLst>
                    <a:ext uri="{9D8B030D-6E8A-4147-A177-3AD203B41FA5}">
                      <a16:colId xmlns:a16="http://schemas.microsoft.com/office/drawing/2014/main" val="1273254927"/>
                    </a:ext>
                  </a:extLst>
                </a:gridCol>
                <a:gridCol w="1006163">
                  <a:extLst>
                    <a:ext uri="{9D8B030D-6E8A-4147-A177-3AD203B41FA5}">
                      <a16:colId xmlns:a16="http://schemas.microsoft.com/office/drawing/2014/main" val="2180663782"/>
                    </a:ext>
                  </a:extLst>
                </a:gridCol>
                <a:gridCol w="847288">
                  <a:extLst>
                    <a:ext uri="{9D8B030D-6E8A-4147-A177-3AD203B41FA5}">
                      <a16:colId xmlns:a16="http://schemas.microsoft.com/office/drawing/2014/main" val="3594704598"/>
                    </a:ext>
                  </a:extLst>
                </a:gridCol>
              </a:tblGrid>
              <a:tr h="54291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MOVIE ID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TITILE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RELEASE DATE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IMDB URL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GENRES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03617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Toy Story (1995)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01-Jan-1995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78494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GoldenEye (1995)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01-Jan-1995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498248"/>
                  </a:ext>
                </a:extLst>
              </a:tr>
              <a:tr h="386198"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Four Rooms (1995)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01-Jan-1995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69228"/>
                  </a:ext>
                </a:extLst>
              </a:tr>
              <a:tr h="386198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Get Shorty (1995)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01-Jan-1995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974707"/>
                  </a:ext>
                </a:extLst>
              </a:tr>
              <a:tr h="315980"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Copycat (1995)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01-Jan-1995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149958"/>
                  </a:ext>
                </a:extLst>
              </a:tr>
            </a:tbl>
          </a:graphicData>
        </a:graphic>
      </p:graphicFrame>
      <p:graphicFrame>
        <p:nvGraphicFramePr>
          <p:cNvPr id="19" name="Content Placeholder 13">
            <a:extLst>
              <a:ext uri="{FF2B5EF4-FFF2-40B4-BE49-F238E27FC236}">
                <a16:creationId xmlns:a16="http://schemas.microsoft.com/office/drawing/2014/main" id="{93A12324-F89F-4F67-93B6-8040681CE1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4630732"/>
              </p:ext>
            </p:extLst>
          </p:nvPr>
        </p:nvGraphicFramePr>
        <p:xfrm>
          <a:off x="7010401" y="3775073"/>
          <a:ext cx="4264405" cy="2235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714">
                  <a:extLst>
                    <a:ext uri="{9D8B030D-6E8A-4147-A177-3AD203B41FA5}">
                      <a16:colId xmlns:a16="http://schemas.microsoft.com/office/drawing/2014/main" val="2575995398"/>
                    </a:ext>
                  </a:extLst>
                </a:gridCol>
                <a:gridCol w="1226891">
                  <a:extLst>
                    <a:ext uri="{9D8B030D-6E8A-4147-A177-3AD203B41FA5}">
                      <a16:colId xmlns:a16="http://schemas.microsoft.com/office/drawing/2014/main" val="464019823"/>
                    </a:ext>
                  </a:extLst>
                </a:gridCol>
                <a:gridCol w="880844">
                  <a:extLst>
                    <a:ext uri="{9D8B030D-6E8A-4147-A177-3AD203B41FA5}">
                      <a16:colId xmlns:a16="http://schemas.microsoft.com/office/drawing/2014/main" val="1273254927"/>
                    </a:ext>
                  </a:extLst>
                </a:gridCol>
                <a:gridCol w="1177956">
                  <a:extLst>
                    <a:ext uri="{9D8B030D-6E8A-4147-A177-3AD203B41FA5}">
                      <a16:colId xmlns:a16="http://schemas.microsoft.com/office/drawing/2014/main" val="2180663782"/>
                    </a:ext>
                  </a:extLst>
                </a:gridCol>
              </a:tblGrid>
              <a:tr h="42915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USER ID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MOVIE ID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RATING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STAMP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03617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874965758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78494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876893171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498248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878542960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69228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876893119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974707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889751712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149958"/>
                  </a:ext>
                </a:extLst>
              </a:tr>
            </a:tbl>
          </a:graphicData>
        </a:graphic>
      </p:graphicFrame>
      <p:graphicFrame>
        <p:nvGraphicFramePr>
          <p:cNvPr id="20" name="Content Placeholder 13">
            <a:extLst>
              <a:ext uri="{FF2B5EF4-FFF2-40B4-BE49-F238E27FC236}">
                <a16:creationId xmlns:a16="http://schemas.microsoft.com/office/drawing/2014/main" id="{8B770360-A953-4C33-844F-9D52BEEC1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853659"/>
              </p:ext>
            </p:extLst>
          </p:nvPr>
        </p:nvGraphicFramePr>
        <p:xfrm>
          <a:off x="7010401" y="1174748"/>
          <a:ext cx="4146957" cy="225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142">
                  <a:extLst>
                    <a:ext uri="{9D8B030D-6E8A-4147-A177-3AD203B41FA5}">
                      <a16:colId xmlns:a16="http://schemas.microsoft.com/office/drawing/2014/main" val="2575995398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464019823"/>
                    </a:ext>
                  </a:extLst>
                </a:gridCol>
                <a:gridCol w="1887523">
                  <a:extLst>
                    <a:ext uri="{9D8B030D-6E8A-4147-A177-3AD203B41FA5}">
                      <a16:colId xmlns:a16="http://schemas.microsoft.com/office/drawing/2014/main" val="1273254927"/>
                    </a:ext>
                  </a:extLst>
                </a:gridCol>
              </a:tblGrid>
              <a:tr h="43281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LAT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LON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POST OFFICE CITY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03617"/>
                  </a:ext>
                </a:extLst>
              </a:tr>
              <a:tr h="364287">
                <a:tc>
                  <a:txBody>
                    <a:bodyPr/>
                    <a:lstStyle/>
                    <a:p>
                      <a:r>
                        <a:rPr lang="en-US" sz="1200"/>
                        <a:t>32.21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-110.89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Tucson, AZ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78494"/>
                  </a:ext>
                </a:extLst>
              </a:tr>
              <a:tr h="364287">
                <a:tc>
                  <a:txBody>
                    <a:bodyPr/>
                    <a:lstStyle/>
                    <a:p>
                      <a:r>
                        <a:rPr lang="en-US" sz="1200"/>
                        <a:t>37.41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-122.09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Mountain View, 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498248"/>
                  </a:ext>
                </a:extLst>
              </a:tr>
              <a:tr h="36428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69228"/>
                  </a:ext>
                </a:extLst>
              </a:tr>
              <a:tr h="364287">
                <a:tc>
                  <a:txBody>
                    <a:bodyPr/>
                    <a:lstStyle/>
                    <a:p>
                      <a:r>
                        <a:rPr lang="en-US" sz="1200"/>
                        <a:t>41.57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-83.68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Maumee, OH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974707"/>
                  </a:ext>
                </a:extLst>
              </a:tr>
              <a:tr h="364287">
                <a:tc>
                  <a:txBody>
                    <a:bodyPr/>
                    <a:lstStyle/>
                    <a:p>
                      <a:r>
                        <a:rPr lang="en-US" sz="1200"/>
                        <a:t>40.44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-79.96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Pittsburgh, 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149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38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A838-6FB4-4194-B8BF-9FA175EC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3. Ứng dụng Dash plotly cho Movie Recommendation System</a:t>
            </a: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58E0-95F6-4BF1-B8D0-7B94EDFE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7BEC-C2F7-4184-951E-9AFF704887D5}" type="datetime1">
              <a:rPr lang="en-US" smtClean="0"/>
              <a:t>01-Nov-18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F0158-7436-4EC3-B3BE-54BDCADC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03506-58EC-404B-8653-E6A95D7114F3}" type="slidenum">
              <a:rPr lang="en-US" smtClean="0"/>
              <a:t>9</a:t>
            </a:fld>
            <a:endParaRPr lang="en-US"/>
          </a:p>
        </p:txBody>
      </p:sp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5D30FAFE-DFC6-403C-85F0-67B626F36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1" y="1193800"/>
            <a:ext cx="10709038" cy="4775200"/>
          </a:xfrm>
        </p:spPr>
      </p:pic>
    </p:spTree>
    <p:extLst>
      <p:ext uri="{BB962C8B-B14F-4D97-AF65-F5344CB8AC3E}">
        <p14:creationId xmlns:p14="http://schemas.microsoft.com/office/powerpoint/2010/main" val="150004653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5B7377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ustom 3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[TuNX3]BaoVeThuViec</Template>
  <TotalTime>1157</TotalTime>
  <Words>501</Words>
  <Application>Microsoft Office PowerPoint</Application>
  <PresentationFormat>Widescreen</PresentationFormat>
  <Paragraphs>174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Myriad Pro</vt:lpstr>
      <vt:lpstr>Myriad Pro Light</vt:lpstr>
      <vt:lpstr>Wingdings</vt:lpstr>
      <vt:lpstr>Theme1</vt:lpstr>
      <vt:lpstr>Báo cáo tháng 10</vt:lpstr>
      <vt:lpstr>Nội dung </vt:lpstr>
      <vt:lpstr>1. Tính toán user similarities trên Spark</vt:lpstr>
      <vt:lpstr>1. Tính toán user similarities trên Spark</vt:lpstr>
      <vt:lpstr>2. Cài đặt Neiborhood-base Collaborative Filtering trên Spark </vt:lpstr>
      <vt:lpstr>2. Cài đặt Neiborhood-base Collaborative Filtering trên Spark</vt:lpstr>
      <vt:lpstr>2. Cài đặt Neiborhood-base Collaborative Filtering trên Spark</vt:lpstr>
      <vt:lpstr>3. Ứng dụng Dash plotly cho Movie Recommendation System</vt:lpstr>
      <vt:lpstr>3. Ứng dụng Dash plotly cho Movie Recommendation System</vt:lpstr>
      <vt:lpstr>3. Ứng dụng Dash plotly cho Movie Recommendation System</vt:lpstr>
      <vt:lpstr>3. Ứng dụng Dash plotly cho Movie Recommendation System</vt:lpstr>
      <vt:lpstr>3. Ứng dụng Dash plotly cho Movie Recommendation System</vt:lpstr>
      <vt:lpstr>4. Hướng phát triển</vt:lpstr>
      <vt:lpstr>4. Hướng phát triển</vt:lpstr>
      <vt:lpstr>4. Hướng phát triển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haitm121</dc:creator>
  <cp:lastModifiedBy>Nguyen Hoang Vu Anh 20140128</cp:lastModifiedBy>
  <cp:revision>237</cp:revision>
  <dcterms:created xsi:type="dcterms:W3CDTF">2018-06-27T09:22:16Z</dcterms:created>
  <dcterms:modified xsi:type="dcterms:W3CDTF">2018-11-01T00:06:24Z</dcterms:modified>
</cp:coreProperties>
</file>